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71" r:id="rId11"/>
    <p:sldId id="27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12" autoAdjust="0"/>
  </p:normalViewPr>
  <p:slideViewPr>
    <p:cSldViewPr>
      <p:cViewPr varScale="1">
        <p:scale>
          <a:sx n="74" d="100"/>
          <a:sy n="74" d="100"/>
        </p:scale>
        <p:origin x="-17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4AB96-A632-470A-A915-776E4A5C1C2E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A88F4-24C3-4F3D-A08A-FB25E6919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4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 transformed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88F4-24C3-4F3D-A08A-FB25E6919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2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88F4-24C3-4F3D-A08A-FB25E6919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88F4-24C3-4F3D-A08A-FB25E6919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1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9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7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9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0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7672-F4E5-4D5E-8923-295A9B54A5A8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C1097-BDFD-4358-91EC-FEC5A6E34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Saliva Hormones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smtClean="0"/>
              <a:t>update </a:t>
            </a:r>
            <a:r>
              <a:rPr lang="en-US" dirty="0" smtClean="0"/>
              <a:t>to a work in progress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Heather Burris, MD,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MPH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Neonatologist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Beth Israel Deaconess Medical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Center</a:t>
            </a:r>
          </a:p>
          <a:p>
            <a:r>
              <a:rPr lang="en-US" dirty="0">
                <a:solidFill>
                  <a:schemeClr val="tx1"/>
                </a:solidFill>
              </a:rPr>
              <a:t>9/15/2015</a:t>
            </a:r>
          </a:p>
          <a:p>
            <a:r>
              <a:rPr lang="en-US" dirty="0" err="1">
                <a:solidFill>
                  <a:schemeClr val="tx1"/>
                </a:solidFill>
              </a:rPr>
              <a:t>Epigenomics</a:t>
            </a:r>
            <a:r>
              <a:rPr lang="en-US" dirty="0">
                <a:solidFill>
                  <a:schemeClr val="tx1"/>
                </a:solidFill>
              </a:rPr>
              <a:t> Call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876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59676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1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64466"/>
              </p:ext>
            </p:extLst>
          </p:nvPr>
        </p:nvGraphicFramePr>
        <p:xfrm>
          <a:off x="1143000" y="609596"/>
          <a:ext cx="6629400" cy="6211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7350"/>
                <a:gridCol w="857250"/>
                <a:gridCol w="2362200"/>
                <a:gridCol w="1752600"/>
              </a:tblGrid>
              <a:tr h="483987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Correlations between samples within hormone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Progesterone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sng" strike="noStrike" dirty="0">
                          <a:effectLst/>
                        </a:rPr>
                        <a:t>Tube 2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sng" strike="noStrike" dirty="0">
                          <a:effectLst/>
                        </a:rPr>
                        <a:t>Tube 3</a:t>
                      </a:r>
                      <a:endParaRPr lang="en-US" sz="16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Tube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Tube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Estradiol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Cortisone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DHEA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Testosterone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Melatonin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6739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Tube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50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Progesterone </a:t>
            </a:r>
            <a:r>
              <a:rPr lang="en-US" sz="3600" dirty="0" smtClean="0"/>
              <a:t>(excluding samples log &lt;2)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147762"/>
            <a:ext cx="7191375" cy="4562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9996" y="5652885"/>
            <a:ext cx="210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Pearson r=0.45</a:t>
            </a:r>
          </a:p>
          <a:p>
            <a:r>
              <a:rPr lang="en-US" dirty="0" smtClean="0"/>
              <a:t>Spearman r=0.54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5410200"/>
            <a:ext cx="687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n=205     		     n=206                                 n=206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1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Progesterone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8" y="1524000"/>
            <a:ext cx="3486902" cy="4212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736376"/>
            <a:ext cx="3200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Tubes 1 and 2, n=196</a:t>
            </a:r>
          </a:p>
          <a:p>
            <a:pPr algn="ctr"/>
            <a:r>
              <a:rPr lang="en-US" sz="2400" b="1" dirty="0" smtClean="0"/>
              <a:t>Pearson r=0.64 </a:t>
            </a:r>
          </a:p>
          <a:p>
            <a:pPr algn="ctr"/>
            <a:r>
              <a:rPr lang="en-US" sz="2400" b="1" dirty="0" smtClean="0"/>
              <a:t>Spearman r=0.62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56" y="1516685"/>
            <a:ext cx="3631843" cy="4227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90245" y="573637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/>
              <a:t>Tubes 2 and 3, n=195</a:t>
            </a:r>
          </a:p>
          <a:p>
            <a:pPr algn="ctr"/>
            <a:r>
              <a:rPr lang="en-US" sz="2400" b="1" dirty="0" smtClean="0"/>
              <a:t>Pearson r=0.45</a:t>
            </a:r>
          </a:p>
          <a:p>
            <a:pPr algn="ctr"/>
            <a:r>
              <a:rPr lang="en-US" sz="2400" b="1" dirty="0" smtClean="0"/>
              <a:t>Spearman r=0.54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159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log Progesterone and Gestational 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7671801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6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Progesterone and Preterm (&lt;37 weeks)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147762"/>
            <a:ext cx="7191375" cy="456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Unadjusted OR= 0.72, 95% CI 0.4, 1.3 </a:t>
            </a:r>
            <a:r>
              <a:rPr lang="en-US" i="1" dirty="0" smtClean="0"/>
              <a:t>P=</a:t>
            </a:r>
            <a:r>
              <a:rPr lang="en-US" dirty="0" smtClean="0"/>
              <a:t>0.29</a:t>
            </a:r>
          </a:p>
          <a:p>
            <a:r>
              <a:rPr lang="en-US" dirty="0" smtClean="0"/>
              <a:t>for Preterm vs. Term per increment of mean log progesterone</a:t>
            </a:r>
          </a:p>
          <a:p>
            <a:r>
              <a:rPr lang="en-US" dirty="0" smtClean="0"/>
              <a:t>Adjusted OR=0.71 (maternal age, education, smoke exposure, parity)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1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Progesterone and Preterm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147762"/>
            <a:ext cx="7191375" cy="456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Unadjusted OR= 0.72, 95% CI 0.4, 1.3 </a:t>
            </a:r>
            <a:r>
              <a:rPr lang="en-US" i="1" dirty="0" smtClean="0"/>
              <a:t>P=</a:t>
            </a:r>
            <a:r>
              <a:rPr lang="en-US" dirty="0" smtClean="0"/>
              <a:t>0.29</a:t>
            </a:r>
          </a:p>
          <a:p>
            <a:r>
              <a:rPr lang="en-US" dirty="0" smtClean="0"/>
              <a:t>for Preterm vs. Term per increment of mean log progesterone</a:t>
            </a:r>
          </a:p>
          <a:p>
            <a:r>
              <a:rPr lang="en-US" dirty="0" smtClean="0"/>
              <a:t>Adjusted OR=0.71 (maternal age, education, smoke exposure, parity)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010400" y="2133600"/>
            <a:ext cx="13716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10000" y="19050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10400" y="1147762"/>
            <a:ext cx="1828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Medians seem more different than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5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2T BPA and Progesterone n=215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147762"/>
            <a:ext cx="7191375" cy="456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0960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Unadjusted linear model P=0.9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0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3T BPA and Progesterone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147762"/>
            <a:ext cx="7191375" cy="4562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5943600"/>
            <a:ext cx="307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Unadjusted linear model P=0.9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7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hormones</a:t>
            </a:r>
          </a:p>
          <a:p>
            <a:r>
              <a:rPr lang="en-US" dirty="0"/>
              <a:t>A</a:t>
            </a:r>
            <a:r>
              <a:rPr lang="en-US" dirty="0" smtClean="0"/>
              <a:t>ssociations with exposures (BPA/Phthalates, maybe metals)</a:t>
            </a:r>
          </a:p>
          <a:p>
            <a:r>
              <a:rPr lang="en-US" dirty="0" smtClean="0"/>
              <a:t>Outcomes</a:t>
            </a:r>
          </a:p>
          <a:p>
            <a:pPr lvl="1"/>
            <a:r>
              <a:rPr lang="en-US" dirty="0" smtClean="0"/>
              <a:t>Fetal growth (Birth weight for gestational age)</a:t>
            </a:r>
          </a:p>
          <a:p>
            <a:pPr lvl="1"/>
            <a:r>
              <a:rPr lang="en-US" dirty="0" smtClean="0"/>
              <a:t>Childhood anthropometry</a:t>
            </a:r>
          </a:p>
          <a:p>
            <a:pPr lvl="1"/>
            <a:r>
              <a:rPr lang="en-US" dirty="0" smtClean="0"/>
              <a:t>Child blood pressure</a:t>
            </a:r>
          </a:p>
          <a:p>
            <a:r>
              <a:rPr lang="en-US" dirty="0" smtClean="0"/>
              <a:t>Other ideas/Hypotheses?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17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Hormones in pregnancy affect pregnancy outcomes</a:t>
            </a:r>
          </a:p>
          <a:p>
            <a:r>
              <a:rPr lang="en-US" dirty="0" smtClean="0"/>
              <a:t>Progesterone</a:t>
            </a:r>
            <a:endParaRPr lang="en-US" dirty="0" smtClean="0"/>
          </a:p>
          <a:p>
            <a:pPr lvl="2"/>
            <a:r>
              <a:rPr lang="en-US" dirty="0" smtClean="0"/>
              <a:t>Prolongs pregnancy </a:t>
            </a:r>
          </a:p>
          <a:p>
            <a:pPr lvl="2"/>
            <a:r>
              <a:rPr lang="en-US" dirty="0" smtClean="0"/>
              <a:t>Used as a therapy to prevent spontaneous preterm delivery in women at high risk</a:t>
            </a:r>
          </a:p>
          <a:p>
            <a:pPr lvl="3"/>
            <a:r>
              <a:rPr lang="en-US" dirty="0" smtClean="0"/>
              <a:t>Prior spontaneous preterm birth</a:t>
            </a:r>
          </a:p>
          <a:p>
            <a:pPr lvl="3"/>
            <a:r>
              <a:rPr lang="en-US" dirty="0" smtClean="0"/>
              <a:t>Short cervix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7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9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200 mothers</a:t>
            </a:r>
          </a:p>
          <a:p>
            <a:r>
              <a:rPr lang="en-US" dirty="0" smtClean="0"/>
              <a:t>Selected participants to maximize covariate data</a:t>
            </a:r>
          </a:p>
          <a:p>
            <a:pPr lvl="1"/>
            <a:r>
              <a:rPr lang="en-US" dirty="0" smtClean="0"/>
              <a:t>Saliva available (2T/3T)</a:t>
            </a:r>
          </a:p>
          <a:p>
            <a:pPr lvl="1"/>
            <a:r>
              <a:rPr lang="en-US" dirty="0" smtClean="0"/>
              <a:t>Mother delivered infant in the study (BWT/GA)</a:t>
            </a:r>
          </a:p>
          <a:p>
            <a:pPr lvl="1"/>
            <a:r>
              <a:rPr lang="en-US" dirty="0" smtClean="0"/>
              <a:t>Cervix</a:t>
            </a:r>
          </a:p>
          <a:p>
            <a:pPr lvl="1"/>
            <a:r>
              <a:rPr lang="en-US" dirty="0" smtClean="0"/>
              <a:t>BPA/ phthalates during pregnancy</a:t>
            </a:r>
          </a:p>
          <a:p>
            <a:pPr lvl="1"/>
            <a:r>
              <a:rPr lang="en-US" dirty="0" smtClean="0"/>
              <a:t>Cord blood 450K</a:t>
            </a:r>
          </a:p>
          <a:p>
            <a:pPr lvl="1"/>
            <a:r>
              <a:rPr lang="en-US" dirty="0" smtClean="0"/>
              <a:t>Cord blood metals</a:t>
            </a:r>
          </a:p>
          <a:p>
            <a:pPr lvl="1"/>
            <a:r>
              <a:rPr lang="en-US" dirty="0" smtClean="0"/>
              <a:t>Child BP at 48 months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0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PROGRESS- Saliva hormones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Progesterone (</a:t>
            </a:r>
            <a:r>
              <a:rPr lang="en-US" dirty="0" err="1" smtClean="0"/>
              <a:t>pg</a:t>
            </a:r>
            <a:r>
              <a:rPr lang="en-US" dirty="0" smtClean="0"/>
              <a:t>/ml)</a:t>
            </a:r>
          </a:p>
          <a:p>
            <a:r>
              <a:rPr lang="en-US" dirty="0" smtClean="0"/>
              <a:t>Cortisone (ng/ml)</a:t>
            </a:r>
          </a:p>
          <a:p>
            <a:r>
              <a:rPr lang="en-US" dirty="0" smtClean="0"/>
              <a:t>DHEA (</a:t>
            </a:r>
            <a:r>
              <a:rPr lang="en-US" dirty="0" err="1" smtClean="0"/>
              <a:t>pg</a:t>
            </a:r>
            <a:r>
              <a:rPr lang="en-US" dirty="0" smtClean="0"/>
              <a:t>/ml)</a:t>
            </a:r>
          </a:p>
          <a:p>
            <a:r>
              <a:rPr lang="en-US" dirty="0" smtClean="0"/>
              <a:t>Testosterone (</a:t>
            </a:r>
            <a:r>
              <a:rPr lang="en-US" dirty="0" err="1" smtClean="0"/>
              <a:t>pg</a:t>
            </a:r>
            <a:r>
              <a:rPr lang="en-US" dirty="0" smtClean="0"/>
              <a:t>/ml)</a:t>
            </a:r>
          </a:p>
          <a:p>
            <a:r>
              <a:rPr lang="en-US" dirty="0" smtClean="0"/>
              <a:t>Estradiol (</a:t>
            </a:r>
            <a:r>
              <a:rPr lang="en-US" dirty="0" err="1" smtClean="0"/>
              <a:t>pg</a:t>
            </a:r>
            <a:r>
              <a:rPr lang="en-US" dirty="0" smtClean="0"/>
              <a:t>/ml)</a:t>
            </a:r>
          </a:p>
          <a:p>
            <a:r>
              <a:rPr lang="en-US" dirty="0" smtClean="0"/>
              <a:t>Melatonin (</a:t>
            </a:r>
            <a:r>
              <a:rPr lang="en-US" dirty="0" err="1" smtClean="0"/>
              <a:t>pg</a:t>
            </a:r>
            <a:r>
              <a:rPr lang="en-US" dirty="0" smtClean="0"/>
              <a:t>/ml)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PROGRESS- Saliva hormones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day’s samples, n=220</a:t>
            </a:r>
          </a:p>
          <a:p>
            <a:r>
              <a:rPr lang="en-US" dirty="0" smtClean="0"/>
              <a:t>First, second and last of 5 samples collected during one day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5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Correlations within Tube</a:t>
            </a:r>
            <a:br>
              <a:rPr lang="en-US" dirty="0" smtClean="0"/>
            </a:br>
            <a:r>
              <a:rPr lang="en-US" dirty="0" smtClean="0"/>
              <a:t>(values log-transformed)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5" y="1447800"/>
            <a:ext cx="73533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Correlations within Tube</a:t>
            </a:r>
            <a:br>
              <a:rPr lang="en-US" dirty="0" smtClean="0"/>
            </a:br>
            <a:r>
              <a:rPr lang="en-US" dirty="0" smtClean="0"/>
              <a:t>(values log-transformed)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2" y="1371600"/>
            <a:ext cx="73533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Correlations within tube between hormones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Tube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Lowest 0.20: DHEA and Testosterone</a:t>
            </a:r>
          </a:p>
          <a:p>
            <a:pPr marL="0" indent="0">
              <a:buNone/>
            </a:pPr>
            <a:r>
              <a:rPr lang="en-US" dirty="0" smtClean="0"/>
              <a:t>	Highest 0.75: Testosterone and Estradiol</a:t>
            </a:r>
          </a:p>
          <a:p>
            <a:pPr marL="0" indent="0">
              <a:buNone/>
            </a:pPr>
            <a:r>
              <a:rPr lang="en-US" dirty="0" smtClean="0"/>
              <a:t>Tube 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Lowest 0.06 DHEA and Testosterone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Highest 0.68 Testosterone and Estradiol</a:t>
            </a:r>
          </a:p>
          <a:p>
            <a:pPr marL="0" indent="0">
              <a:buNone/>
            </a:pPr>
            <a:r>
              <a:rPr lang="en-US" dirty="0" smtClean="0"/>
              <a:t>Tube 3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Lowest -0.01 DHEA and Testosterone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Highest 0.71 Testosterone and Estradiol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87281"/>
              </p:ext>
            </p:extLst>
          </p:nvPr>
        </p:nvGraphicFramePr>
        <p:xfrm>
          <a:off x="1541463" y="517525"/>
          <a:ext cx="6061075" cy="582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6061022" imgH="5824807" progId="Word.Document.12">
                  <p:embed/>
                </p:oleObj>
              </mc:Choice>
              <mc:Fallback>
                <p:oleObj name="Document" r:id="rId3" imgW="6061022" imgH="5824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1463" y="517525"/>
                        <a:ext cx="6061075" cy="58245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20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393</Words>
  <Application>Microsoft Office PowerPoint</Application>
  <PresentationFormat>On-screen Show (4:3)</PresentationFormat>
  <Paragraphs>130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Microsoft Word Document</vt:lpstr>
      <vt:lpstr>Saliva Hormones An update to a work in progress</vt:lpstr>
      <vt:lpstr>Background</vt:lpstr>
      <vt:lpstr>PROGRESS</vt:lpstr>
      <vt:lpstr>PROGRESS- Saliva hormones</vt:lpstr>
      <vt:lpstr>PROGRESS- Saliva hormones</vt:lpstr>
      <vt:lpstr>Correlations within Tube (values log-transformed)</vt:lpstr>
      <vt:lpstr>Correlations within Tube (values log-transformed)</vt:lpstr>
      <vt:lpstr>Correlations within tube between hormones</vt:lpstr>
      <vt:lpstr>PowerPoint Presentation</vt:lpstr>
      <vt:lpstr>PowerPoint Presentation</vt:lpstr>
      <vt:lpstr>PowerPoint Presentation</vt:lpstr>
      <vt:lpstr>Progesterone (excluding samples log &lt;2)</vt:lpstr>
      <vt:lpstr>Log Progesterone</vt:lpstr>
      <vt:lpstr>Mean log Progesterone and Gestational Age</vt:lpstr>
      <vt:lpstr>Progesterone and Preterm (&lt;37 weeks)</vt:lpstr>
      <vt:lpstr>Progesterone and Preterm</vt:lpstr>
      <vt:lpstr>2T BPA and Progesterone n=215</vt:lpstr>
      <vt:lpstr>3T BPA and Progesterone</vt:lpstr>
      <vt:lpstr>Next steps</vt:lpstr>
      <vt:lpstr>Thank you!</vt:lpstr>
    </vt:vector>
  </TitlesOfParts>
  <Company>Beth Israel Deaconess Medical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Saliva Hormones An introduction to a work in progress</dc:title>
  <dc:creator>Burris,Heather (HMFP - Neonatology)</dc:creator>
  <cp:lastModifiedBy>Burris,Heather (HMFP - Neonatology)</cp:lastModifiedBy>
  <cp:revision>17</cp:revision>
  <dcterms:created xsi:type="dcterms:W3CDTF">2015-04-06T12:59:27Z</dcterms:created>
  <dcterms:modified xsi:type="dcterms:W3CDTF">2015-09-14T16:03:05Z</dcterms:modified>
</cp:coreProperties>
</file>